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Black"/>
      <p:bold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Roboto Mon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Black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italic.fntdata"/><Relationship Id="rId30" Type="http://schemas.openxmlformats.org/officeDocument/2006/relationships/font" Target="fonts/RobotoMon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Black-bold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fc15444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" name="Google Shape;58;g13fc154447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38e5036c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g1438e5036c4_0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38e5036c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g1438e5036c4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438e5036c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g1438e5036c4_0_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fc154447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fc154447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fc154447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" name="Google Shape;64;g13fc154447a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372d38c98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" name="Google Shape;77;g1372d38c98f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38e5036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g1438e5036c4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438e5036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g1438e5036c4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438e5036c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g1438e5036c4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438e5036c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g1438e5036c4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38e5036c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g1438e5036c4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38e5036c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g1438e5036c4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841913" y="757031"/>
            <a:ext cx="4789800" cy="22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MÓDULO  </a:t>
            </a:r>
            <a:r>
              <a:rPr b="1" lang="es-419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b="1" lang="es-419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endParaRPr b="1" sz="21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Estructuras repetitivas</a:t>
            </a:r>
            <a:r>
              <a:rPr lang="es-419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y while.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Contadores y </a:t>
            </a:r>
            <a:r>
              <a:rPr lang="es-419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acumuladores</a:t>
            </a:r>
            <a:r>
              <a:rPr lang="es-419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/>
        </p:nvSpPr>
        <p:spPr>
          <a:xfrm>
            <a:off x="1457700" y="1475359"/>
            <a:ext cx="7164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1259106" y="1075175"/>
            <a:ext cx="7363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Ejemplo de un a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cumulador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6895070" y="4664676"/>
            <a:ext cx="2014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* 2022 / 3° Cohorte.</a:t>
            </a:r>
            <a:endParaRPr b="0" i="0" sz="9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326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/>
        </p:nvSpPr>
        <p:spPr>
          <a:xfrm rot="-5400000">
            <a:off x="-752660" y="3592801"/>
            <a:ext cx="2458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500" u="none" cap="none" strike="noStrike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módulo </a:t>
            </a:r>
            <a:r>
              <a:rPr lang="es-419" sz="15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b="0" i="0" lang="es-419" sz="1500" u="none" cap="none" strike="noStrike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b="0" i="0" sz="1500" u="none" cap="none" strike="noStrike">
              <a:solidFill>
                <a:schemeClr val="lt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2157" y="98519"/>
            <a:ext cx="1461844" cy="92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688" y="1475360"/>
            <a:ext cx="3388783" cy="315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891901" y="1169098"/>
            <a:ext cx="3118548" cy="346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1335306" y="493175"/>
            <a:ext cx="7363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3000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&gt; </a:t>
            </a:r>
            <a:r>
              <a:rPr lang="es-419" sz="3000">
                <a:latin typeface="Roboto Black"/>
                <a:ea typeface="Roboto Black"/>
                <a:cs typeface="Roboto Black"/>
                <a:sym typeface="Roboto Black"/>
              </a:rPr>
              <a:t>Acumuladores</a:t>
            </a:r>
            <a:endParaRPr i="0" sz="30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/>
        </p:nvSpPr>
        <p:spPr>
          <a:xfrm>
            <a:off x="1457700" y="1475359"/>
            <a:ext cx="7164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6895070" y="4664676"/>
            <a:ext cx="2014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* 2022 / 3° Cohorte.</a:t>
            </a:r>
            <a:endParaRPr b="0" i="0" sz="9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326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 rot="-5400000">
            <a:off x="-752660" y="3592801"/>
            <a:ext cx="2458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500" u="none" cap="none" strike="noStrike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módulo </a:t>
            </a:r>
            <a:r>
              <a:rPr lang="es-419" sz="15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b="0" i="0" lang="es-419" sz="1500" u="none" cap="none" strike="noStrike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b="0" i="0" sz="1500" u="none" cap="none" strike="noStrike">
              <a:solidFill>
                <a:schemeClr val="lt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2157" y="98519"/>
            <a:ext cx="1461844" cy="92566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/>
        </p:nvSpPr>
        <p:spPr>
          <a:xfrm>
            <a:off x="1365600" y="1077575"/>
            <a:ext cx="6412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La sentencia o ciclo while es una sentencia de control de flujo que se utiliza para ejecutar un bloque de código de forma repetitiva mientras se cumpla una condición determinada.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La estructura de esta sentencia es la si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guiente: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while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&lt;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condición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&gt;: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&lt;bloque de 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código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&gt;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754826" y="2274000"/>
            <a:ext cx="2547733" cy="282805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/>
        </p:nvSpPr>
        <p:spPr>
          <a:xfrm>
            <a:off x="1365600" y="2381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&gt; Ciclo while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/>
        </p:nvSpPr>
        <p:spPr>
          <a:xfrm>
            <a:off x="1457700" y="1475359"/>
            <a:ext cx="7164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6895070" y="4664676"/>
            <a:ext cx="2014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* 2022 / 3° Cohorte.</a:t>
            </a:r>
            <a:endParaRPr b="0" i="0" sz="9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326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/>
        </p:nvSpPr>
        <p:spPr>
          <a:xfrm rot="-5400000">
            <a:off x="-752660" y="3592801"/>
            <a:ext cx="2458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500" u="none" cap="none" strike="noStrike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módulo </a:t>
            </a:r>
            <a:r>
              <a:rPr lang="es-419" sz="15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b="0" i="0" lang="es-419" sz="1500" u="none" cap="none" strike="noStrike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b="0" i="0" sz="1500" u="none" cap="none" strike="noStrike">
              <a:solidFill>
                <a:schemeClr val="lt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2157" y="98519"/>
            <a:ext cx="1461844" cy="92566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1365600" y="954850"/>
            <a:ext cx="6412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De la misma forma que la sentencia if, si la condición evalúa a True se ejecutará el bloque de código. Sino, se ignorará. La diferencia está en que al terminar de ejecutar el bloque, automáticamente se volverá a comprobar la condición, si continúa siendo verdadera se 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ejecutará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el bloque nuevamente y 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así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sucesivamente. Cuando la condición evalúe a False, se ignorará el bloque de código y se continuará la ejecución normal.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Cada ejecución del bloque de código se denomina iteración.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9163" y="2863450"/>
            <a:ext cx="49149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1365600" y="2381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&gt; Ciclo while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1846" y="-1450375"/>
            <a:ext cx="1218928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1457700" y="1475359"/>
            <a:ext cx="7164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6895070" y="4664676"/>
            <a:ext cx="2014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* 2022 / 3° Cohorte.</a:t>
            </a:r>
            <a:endParaRPr b="0" i="0" sz="9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326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 rot="-5400000">
            <a:off x="-752660" y="3592801"/>
            <a:ext cx="2458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500" u="none" cap="none" strike="noStrike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módulo </a:t>
            </a:r>
            <a:r>
              <a:rPr lang="es-419" sz="15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b="0" i="0" lang="es-419" sz="1500" u="none" cap="none" strike="noStrike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b="0" i="0" sz="1500" u="none" cap="none" strike="noStrike">
              <a:solidFill>
                <a:schemeClr val="lt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2157" y="98519"/>
            <a:ext cx="1461844" cy="92566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1119425" y="1036052"/>
            <a:ext cx="76863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600">
                <a:latin typeface="Roboto"/>
                <a:ea typeface="Roboto"/>
                <a:cs typeface="Roboto"/>
                <a:sym typeface="Roboto"/>
              </a:rPr>
              <a:t>Permiten repetir una serie de acciones, según se cumpla una condición.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600">
                <a:latin typeface="Roboto"/>
                <a:ea typeface="Roboto"/>
                <a:cs typeface="Roboto"/>
                <a:sym typeface="Roboto"/>
              </a:rPr>
              <a:t>Cada repetición se llama bucle o ciclo.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600">
                <a:latin typeface="Roboto"/>
                <a:ea typeface="Roboto"/>
                <a:cs typeface="Roboto"/>
                <a:sym typeface="Roboto"/>
              </a:rPr>
              <a:t>Es una secuencia de instrucciones de código que se ejecuta repetidas veces. Hasta cumplir una </a:t>
            </a:r>
            <a:r>
              <a:rPr lang="es-419" sz="1600">
                <a:latin typeface="Roboto"/>
                <a:ea typeface="Roboto"/>
                <a:cs typeface="Roboto"/>
                <a:sym typeface="Roboto"/>
              </a:rPr>
              <a:t>condición</a:t>
            </a:r>
            <a:r>
              <a:rPr lang="es-419" sz="160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5">
            <a:alphaModFix/>
          </a:blip>
          <a:srcRect b="0" l="0" r="20540" t="4370"/>
          <a:stretch/>
        </p:blipFill>
        <p:spPr>
          <a:xfrm>
            <a:off x="1418100" y="2597962"/>
            <a:ext cx="5640851" cy="22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2650" y="2654525"/>
            <a:ext cx="1666325" cy="16663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1335306" y="493175"/>
            <a:ext cx="7363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3000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&gt; </a:t>
            </a:r>
            <a:r>
              <a:rPr lang="es-419" sz="3000">
                <a:latin typeface="Roboto Black"/>
                <a:ea typeface="Roboto Black"/>
                <a:cs typeface="Roboto Black"/>
                <a:sym typeface="Roboto Black"/>
              </a:rPr>
              <a:t>Estructuras repetitivas</a:t>
            </a:r>
            <a:endParaRPr i="0" sz="30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1457700" y="1475359"/>
            <a:ext cx="7164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6895070" y="4664676"/>
            <a:ext cx="2014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* 2022 / 3° Cohorte.</a:t>
            </a:r>
            <a:endParaRPr b="0" i="0" sz="9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326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 rot="-5400000">
            <a:off x="-752660" y="3592801"/>
            <a:ext cx="2458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500" u="none" cap="none" strike="noStrike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módulo </a:t>
            </a:r>
            <a:r>
              <a:rPr lang="es-419" sz="15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b="0" i="0" lang="es-419" sz="1500" u="none" cap="none" strike="noStrike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b="0" i="0" sz="1500" u="none" cap="none" strike="noStrike">
              <a:solidFill>
                <a:schemeClr val="lt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2157" y="98519"/>
            <a:ext cx="1461844" cy="92566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365600" y="1077575"/>
            <a:ext cx="64128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419" sz="1600">
                <a:latin typeface="Roboto"/>
                <a:ea typeface="Roboto"/>
                <a:cs typeface="Roboto"/>
                <a:sym typeface="Roboto"/>
              </a:rPr>
              <a:t>range</a:t>
            </a:r>
            <a:r>
              <a:rPr lang="es-419" sz="1600">
                <a:latin typeface="Roboto"/>
                <a:ea typeface="Roboto"/>
                <a:cs typeface="Roboto"/>
                <a:sym typeface="Roboto"/>
              </a:rPr>
              <a:t>: representa una secuencia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600">
                <a:latin typeface="Roboto"/>
                <a:ea typeface="Roboto"/>
                <a:cs typeface="Roboto"/>
                <a:sym typeface="Roboto"/>
              </a:rPr>
              <a:t>de números enteros. Se lo puede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600">
                <a:latin typeface="Roboto"/>
                <a:ea typeface="Roboto"/>
                <a:cs typeface="Roboto"/>
                <a:sym typeface="Roboto"/>
              </a:rPr>
              <a:t>utilizar pasándole un </a:t>
            </a:r>
            <a:r>
              <a:rPr lang="es-419" sz="1600">
                <a:latin typeface="Roboto"/>
                <a:ea typeface="Roboto"/>
                <a:cs typeface="Roboto"/>
                <a:sym typeface="Roboto"/>
              </a:rPr>
              <a:t>único</a:t>
            </a:r>
            <a:r>
              <a:rPr lang="es-419" sz="1600">
                <a:latin typeface="Roboto"/>
                <a:ea typeface="Roboto"/>
                <a:cs typeface="Roboto"/>
                <a:sym typeface="Roboto"/>
              </a:rPr>
              <a:t> valor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600">
                <a:latin typeface="Roboto"/>
                <a:ea typeface="Roboto"/>
                <a:cs typeface="Roboto"/>
                <a:sym typeface="Roboto"/>
              </a:rPr>
              <a:t>de </a:t>
            </a:r>
            <a:r>
              <a:rPr b="1" lang="es-419" sz="1600">
                <a:latin typeface="Roboto"/>
                <a:ea typeface="Roboto"/>
                <a:cs typeface="Roboto"/>
                <a:sym typeface="Roboto"/>
              </a:rPr>
              <a:t>stop</a:t>
            </a:r>
            <a:r>
              <a:rPr lang="es-419" sz="160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600">
                <a:latin typeface="Roboto"/>
                <a:ea typeface="Roboto"/>
                <a:cs typeface="Roboto"/>
                <a:sym typeface="Roboto"/>
              </a:rPr>
              <a:t>Si se utiliza pasándole dos argumentos,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419" sz="1600">
                <a:latin typeface="Roboto"/>
                <a:ea typeface="Roboto"/>
                <a:cs typeface="Roboto"/>
                <a:sym typeface="Roboto"/>
              </a:rPr>
              <a:t>start</a:t>
            </a:r>
            <a:r>
              <a:rPr lang="es-419" sz="1600"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lang="es-419" sz="1600">
                <a:latin typeface="Roboto"/>
                <a:ea typeface="Roboto"/>
                <a:cs typeface="Roboto"/>
                <a:sym typeface="Roboto"/>
              </a:rPr>
              <a:t>stop</a:t>
            </a:r>
            <a:r>
              <a:rPr lang="es-419" sz="1600">
                <a:latin typeface="Roboto"/>
                <a:ea typeface="Roboto"/>
                <a:cs typeface="Roboto"/>
                <a:sym typeface="Roboto"/>
              </a:rPr>
              <a:t>, genera una secuencia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600">
                <a:latin typeface="Roboto"/>
                <a:ea typeface="Roboto"/>
                <a:cs typeface="Roboto"/>
                <a:sym typeface="Roboto"/>
              </a:rPr>
              <a:t>de números enteros consecutivos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600">
                <a:latin typeface="Roboto"/>
                <a:ea typeface="Roboto"/>
                <a:cs typeface="Roboto"/>
                <a:sym typeface="Roboto"/>
              </a:rPr>
              <a:t>entre start y stop-1.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600">
                <a:latin typeface="Roboto"/>
                <a:ea typeface="Roboto"/>
                <a:cs typeface="Roboto"/>
                <a:sym typeface="Roboto"/>
              </a:rPr>
              <a:t>La inclusión de un tercer argumento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419" sz="1600">
                <a:latin typeface="Roboto"/>
                <a:ea typeface="Roboto"/>
                <a:cs typeface="Roboto"/>
                <a:sym typeface="Roboto"/>
              </a:rPr>
              <a:t>step</a:t>
            </a:r>
            <a:r>
              <a:rPr lang="es-419" sz="1600">
                <a:latin typeface="Roboto"/>
                <a:ea typeface="Roboto"/>
                <a:cs typeface="Roboto"/>
                <a:sym typeface="Roboto"/>
              </a:rPr>
              <a:t> (salto) fuerza a que la secuencia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600">
                <a:latin typeface="Roboto"/>
                <a:ea typeface="Roboto"/>
                <a:cs typeface="Roboto"/>
                <a:sym typeface="Roboto"/>
              </a:rPr>
              <a:t>de números se genere con un salto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600">
                <a:latin typeface="Roboto"/>
                <a:ea typeface="Roboto"/>
                <a:cs typeface="Roboto"/>
                <a:sym typeface="Roboto"/>
              </a:rPr>
              <a:t>entre un número y el siguiente.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300" y="1128825"/>
            <a:ext cx="233762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8775" y="2402863"/>
            <a:ext cx="262297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8775" y="3715025"/>
            <a:ext cx="2622975" cy="9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1335306" y="493175"/>
            <a:ext cx="7363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3000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&gt; </a:t>
            </a:r>
            <a:r>
              <a:rPr lang="es-419" sz="3000">
                <a:latin typeface="Roboto Black"/>
                <a:ea typeface="Roboto Black"/>
                <a:cs typeface="Roboto Black"/>
                <a:sym typeface="Roboto Black"/>
              </a:rPr>
              <a:t>Range</a:t>
            </a:r>
            <a:endParaRPr i="0" sz="30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1457700" y="1475359"/>
            <a:ext cx="7164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6895070" y="4664676"/>
            <a:ext cx="2014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* 2022 / 3° Cohorte.</a:t>
            </a:r>
            <a:endParaRPr b="0" i="0" sz="9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326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 rot="-5400000">
            <a:off x="-752660" y="3592801"/>
            <a:ext cx="2458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500" u="none" cap="none" strike="noStrike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módulo </a:t>
            </a:r>
            <a:r>
              <a:rPr lang="es-419" sz="15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b="0" i="0" lang="es-419" sz="1500" u="none" cap="none" strike="noStrike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b="0" i="0" sz="1500" u="none" cap="none" strike="noStrike">
              <a:solidFill>
                <a:schemeClr val="lt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2157" y="98519"/>
            <a:ext cx="1461844" cy="92566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1365600" y="1077575"/>
            <a:ext cx="6412800" cy="4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s-419">
                <a:solidFill>
                  <a:srgbClr val="141414"/>
                </a:solidFill>
                <a:highlight>
                  <a:srgbClr val="28A74B"/>
                </a:highlight>
                <a:latin typeface="Roboto Mono"/>
                <a:ea typeface="Roboto Mono"/>
                <a:cs typeface="Roboto Mono"/>
                <a:sym typeface="Roboto Mono"/>
              </a:rPr>
              <a:t>La sentencia for </a:t>
            </a:r>
            <a:r>
              <a:rPr b="1" lang="es-419">
                <a:solidFill>
                  <a:srgbClr val="141414"/>
                </a:solidFill>
                <a:highlight>
                  <a:srgbClr val="28A74B"/>
                </a:highlight>
                <a:latin typeface="Roboto Mono"/>
                <a:ea typeface="Roboto Mono"/>
                <a:cs typeface="Roboto Mono"/>
                <a:sym typeface="Roboto Mono"/>
              </a:rPr>
              <a:t>repite</a:t>
            </a:r>
            <a:r>
              <a:rPr b="1" lang="es-419">
                <a:solidFill>
                  <a:srgbClr val="141414"/>
                </a:solidFill>
                <a:highlight>
                  <a:srgbClr val="28A74B"/>
                </a:highlight>
                <a:latin typeface="Roboto Mono"/>
                <a:ea typeface="Roboto Mono"/>
                <a:cs typeface="Roboto Mono"/>
                <a:sym typeface="Roboto Mono"/>
              </a:rPr>
              <a:t> un bloque de código para un conjunto de valores.</a:t>
            </a:r>
            <a:endParaRPr b="1">
              <a:solidFill>
                <a:srgbClr val="141414"/>
              </a:solidFill>
              <a:highlight>
                <a:srgbClr val="28A74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rgbClr val="141414"/>
              </a:solidFill>
              <a:highlight>
                <a:srgbClr val="28A74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419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La sentencia for en Python itera sobre los ítems de un conjunto de datos (cd)</a:t>
            </a:r>
            <a:endParaRPr>
              <a:solidFill>
                <a:srgbClr val="14141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419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Su </a:t>
            </a:r>
            <a:r>
              <a:rPr lang="es-419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sintaxis</a:t>
            </a:r>
            <a:r>
              <a:rPr lang="es-419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 es:</a:t>
            </a:r>
            <a:endParaRPr>
              <a:solidFill>
                <a:srgbClr val="14141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14141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419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es-419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 &lt;nombre&gt; </a:t>
            </a:r>
            <a:r>
              <a:rPr lang="es-419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lang="es-419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 &lt;cd&gt;:</a:t>
            </a:r>
            <a:endParaRPr>
              <a:solidFill>
                <a:srgbClr val="14141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419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    			&lt;bloque de </a:t>
            </a:r>
            <a:r>
              <a:rPr lang="es-419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código</a:t>
            </a:r>
            <a:r>
              <a:rPr lang="es-419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>
              <a:solidFill>
                <a:srgbClr val="14141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14141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419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&lt;nombre&gt; es una variable, que creamos nosotros,</a:t>
            </a:r>
            <a:endParaRPr>
              <a:solidFill>
                <a:srgbClr val="14141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419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que va tomando todos los valores de &lt;cd&gt;, uno por uno,</a:t>
            </a:r>
            <a:endParaRPr>
              <a:solidFill>
                <a:srgbClr val="14141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419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en cada iteración. La idea es usar el valor que toma</a:t>
            </a:r>
            <a:endParaRPr>
              <a:solidFill>
                <a:srgbClr val="14141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419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la variable dentro del bloque de código.</a:t>
            </a:r>
            <a:endParaRPr>
              <a:solidFill>
                <a:srgbClr val="14141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419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La cantidad de </a:t>
            </a:r>
            <a:r>
              <a:rPr lang="es-419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iteraciones</a:t>
            </a:r>
            <a:r>
              <a:rPr lang="es-419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 viene dada por la cantidad</a:t>
            </a:r>
            <a:endParaRPr>
              <a:solidFill>
                <a:srgbClr val="14141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419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de elementos del conjunto de datos.</a:t>
            </a:r>
            <a:endParaRPr>
              <a:solidFill>
                <a:srgbClr val="14141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14141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100">
              <a:solidFill>
                <a:srgbClr val="141414"/>
              </a:solidFill>
              <a:highlight>
                <a:srgbClr val="28A74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100">
              <a:solidFill>
                <a:srgbClr val="14141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1335306" y="493175"/>
            <a:ext cx="7363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3000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&gt; </a:t>
            </a:r>
            <a:r>
              <a:rPr lang="es-419" sz="3000">
                <a:latin typeface="Roboto Black"/>
                <a:ea typeface="Roboto Black"/>
                <a:cs typeface="Roboto Black"/>
                <a:sym typeface="Roboto Black"/>
              </a:rPr>
              <a:t>Ciclo for</a:t>
            </a:r>
            <a:endParaRPr i="0" sz="30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307876" y="1569773"/>
            <a:ext cx="3118548" cy="346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/>
        </p:nvSpPr>
        <p:spPr>
          <a:xfrm>
            <a:off x="1457700" y="1475359"/>
            <a:ext cx="7164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6895070" y="4664676"/>
            <a:ext cx="2014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* 2022 / 3° Cohorte.</a:t>
            </a:r>
            <a:endParaRPr b="0" i="0" sz="9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326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 rot="-5400000">
            <a:off x="-752660" y="3592801"/>
            <a:ext cx="2458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500" u="none" cap="none" strike="noStrike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módulo </a:t>
            </a:r>
            <a:r>
              <a:rPr lang="es-419" sz="15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b="0" i="0" lang="es-419" sz="1500" u="none" cap="none" strike="noStrike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b="0" i="0" sz="1500" u="none" cap="none" strike="noStrike">
              <a:solidFill>
                <a:schemeClr val="lt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2157" y="98519"/>
            <a:ext cx="1461844" cy="92566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1365600" y="1077575"/>
            <a:ext cx="64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ejemplos: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288" y="1531175"/>
            <a:ext cx="273367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9063" y="1389975"/>
            <a:ext cx="2667000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1335306" y="493175"/>
            <a:ext cx="7363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3000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&gt; </a:t>
            </a:r>
            <a:r>
              <a:rPr lang="es-419" sz="3000">
                <a:latin typeface="Roboto Black"/>
                <a:ea typeface="Roboto Black"/>
                <a:cs typeface="Roboto Black"/>
                <a:sym typeface="Roboto Black"/>
              </a:rPr>
              <a:t>Ciclo for</a:t>
            </a:r>
            <a:endParaRPr i="0" sz="30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/>
        </p:nvSpPr>
        <p:spPr>
          <a:xfrm>
            <a:off x="1457700" y="1475359"/>
            <a:ext cx="7164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6895070" y="4664676"/>
            <a:ext cx="2014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* 2022 / 3° Cohorte.</a:t>
            </a:r>
            <a:endParaRPr b="0" i="0" sz="9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326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 rot="-5400000">
            <a:off x="-752660" y="3592801"/>
            <a:ext cx="2458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500" u="none" cap="none" strike="noStrike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módulo </a:t>
            </a:r>
            <a:r>
              <a:rPr lang="es-419" sz="15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b="0" i="0" lang="es-419" sz="1500" u="none" cap="none" strike="noStrike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b="0" i="0" sz="1500" u="none" cap="none" strike="noStrike">
              <a:solidFill>
                <a:schemeClr val="lt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2157" y="98519"/>
            <a:ext cx="1461844" cy="92566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1365600" y="1077575"/>
            <a:ext cx="641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¿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Puedo utilizar un for dentro de un for? Respuesta: si -&gt; Esto se llama </a:t>
            </a:r>
            <a:r>
              <a:rPr b="1" lang="es-419">
                <a:latin typeface="Roboto"/>
                <a:ea typeface="Roboto"/>
                <a:cs typeface="Roboto"/>
                <a:sym typeface="Roboto"/>
              </a:rPr>
              <a:t>CICLO ANIDADO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4163" y="1826525"/>
            <a:ext cx="4158936" cy="31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1365600" y="2381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&gt; Ciclo for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17472" y="1641974"/>
            <a:ext cx="3000002" cy="3330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/>
        </p:nvSpPr>
        <p:spPr>
          <a:xfrm>
            <a:off x="1457700" y="1475359"/>
            <a:ext cx="7164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6895070" y="4664676"/>
            <a:ext cx="2014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* 2022 / 3° Cohorte.</a:t>
            </a:r>
            <a:endParaRPr b="0" i="0" sz="9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326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 rot="-5400000">
            <a:off x="-752660" y="3592801"/>
            <a:ext cx="2458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500" u="none" cap="none" strike="noStrike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módulo </a:t>
            </a:r>
            <a:r>
              <a:rPr lang="es-419" sz="15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b="0" i="0" lang="es-419" sz="1500" u="none" cap="none" strike="noStrike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b="0" i="0" sz="1500" u="none" cap="none" strike="noStrike">
              <a:solidFill>
                <a:schemeClr val="lt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2157" y="98519"/>
            <a:ext cx="1461844" cy="92566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1365600" y="1077575"/>
            <a:ext cx="6412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Es la 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acción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de contar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Los contadores son siempre variables enteras.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Se 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inicializan 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en cero generalmente.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Usualmente se incrementa de a 1 pero 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también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puede haber un incremento mayor.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7988" y="3138575"/>
            <a:ext cx="6334287" cy="13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1335306" y="493175"/>
            <a:ext cx="7363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3000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&gt; </a:t>
            </a:r>
            <a:r>
              <a:rPr lang="es-419" sz="3000">
                <a:latin typeface="Roboto Black"/>
                <a:ea typeface="Roboto Black"/>
                <a:cs typeface="Roboto Black"/>
                <a:sym typeface="Roboto Black"/>
              </a:rPr>
              <a:t>Contadores</a:t>
            </a:r>
            <a:endParaRPr i="0" sz="30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/>
        </p:nvSpPr>
        <p:spPr>
          <a:xfrm>
            <a:off x="1457700" y="1475359"/>
            <a:ext cx="7164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6895070" y="4664676"/>
            <a:ext cx="2014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* 2022 / 3° Cohorte.</a:t>
            </a:r>
            <a:endParaRPr b="0" i="0" sz="9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326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 rot="-5400000">
            <a:off x="-752660" y="3592801"/>
            <a:ext cx="2458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500" u="none" cap="none" strike="noStrike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módulo </a:t>
            </a:r>
            <a:r>
              <a:rPr lang="es-419" sz="15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b="0" i="0" lang="es-419" sz="1500" u="none" cap="none" strike="noStrike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b="0" i="0" sz="1500" u="none" cap="none" strike="noStrike">
              <a:solidFill>
                <a:schemeClr val="lt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2157" y="98519"/>
            <a:ext cx="1461844" cy="92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1488" y="1396784"/>
            <a:ext cx="3699286" cy="315544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1335306" y="493175"/>
            <a:ext cx="7363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3000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&gt; </a:t>
            </a:r>
            <a:r>
              <a:rPr lang="es-419" sz="3000">
                <a:latin typeface="Roboto Black"/>
                <a:ea typeface="Roboto Black"/>
                <a:cs typeface="Roboto Black"/>
                <a:sym typeface="Roboto Black"/>
              </a:rPr>
              <a:t>Contadores</a:t>
            </a:r>
            <a:endParaRPr i="0" sz="30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1365600" y="1077575"/>
            <a:ext cx="64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Ejemplo de contador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/>
        </p:nvSpPr>
        <p:spPr>
          <a:xfrm>
            <a:off x="1457700" y="1475359"/>
            <a:ext cx="7164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6895070" y="4664676"/>
            <a:ext cx="2014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* 2022 / 3° Cohorte.</a:t>
            </a:r>
            <a:endParaRPr b="0" i="0" sz="9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326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 rot="-5400000">
            <a:off x="-752660" y="3592801"/>
            <a:ext cx="2458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500" u="none" cap="none" strike="noStrike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módulo </a:t>
            </a:r>
            <a:r>
              <a:rPr lang="es-419" sz="15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b="0" i="0" lang="es-419" sz="1500" u="none" cap="none" strike="noStrike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b="0" i="0" sz="1500" u="none" cap="none" strike="noStrike">
              <a:solidFill>
                <a:schemeClr val="lt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2157" y="98519"/>
            <a:ext cx="1461844" cy="92566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1347750" y="1104613"/>
            <a:ext cx="7384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Un acumulador es una variable, no necesariamente entera, pero sí numérica.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Su objetivo es “acumular”, es decir: acopiar, almacenar, añadir un cierto valor.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La diferencia con una variable cualquiera es que el acumulador agrega un nuevo valor al que ya tiene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6561" y="2662549"/>
            <a:ext cx="6367175" cy="15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1335306" y="493175"/>
            <a:ext cx="7363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3000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&gt; </a:t>
            </a:r>
            <a:r>
              <a:rPr lang="es-419" sz="3000">
                <a:latin typeface="Roboto Black"/>
                <a:ea typeface="Roboto Black"/>
                <a:cs typeface="Roboto Black"/>
                <a:sym typeface="Roboto Black"/>
              </a:rPr>
              <a:t>Acumuladores</a:t>
            </a:r>
            <a:endParaRPr i="0" sz="30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